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5.1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74" r:id="rId3"/>
    <p:sldId id="257" r:id="rId4"/>
    <p:sldId id="261" r:id="rId5"/>
    <p:sldId id="262" r:id="rId6"/>
    <p:sldId id="264" r:id="rId7"/>
    <p:sldId id="271" r:id="rId8"/>
    <p:sldId id="265" r:id="rId9"/>
    <p:sldId id="272" r:id="rId10"/>
    <p:sldId id="273" r:id="rId11"/>
    <p:sldId id="266" r:id="rId12"/>
    <p:sldId id="268" r:id="rId13"/>
    <p:sldId id="269" r:id="rId14"/>
    <p:sldId id="259" r:id="rId15"/>
  </p:sldIdLst>
  <p:sldSz cx="12192000" cy="6858000"/>
  <p:notesSz cx="6858000" cy="9144000"/>
  <p:embeddedFontLst>
    <p:embeddedFont>
      <p:font typeface="2  Badr" panose="00000400000000000000" pitchFamily="2" charset="-78"/>
      <p:regular r:id="rId17"/>
      <p:bold r:id="rId18"/>
    </p:embeddedFont>
    <p:embeddedFont>
      <p:font typeface="2  Karim" panose="00000400000000000000" pitchFamily="2" charset="-78"/>
      <p:regular r:id="rId19"/>
      <p:bold r:id="rId20"/>
    </p:embeddedFont>
    <p:embeddedFont>
      <p:font typeface="B Karim" panose="00000400000000000000" pitchFamily="2" charset="-78"/>
      <p:regular r:id="rId21"/>
      <p:bold r:id="rId22"/>
    </p:embeddedFont>
    <p:embeddedFont>
      <p:font typeface="B Nazanin" panose="00000400000000000000" pitchFamily="2" charset="-78"/>
      <p:regular r:id="rId23"/>
      <p:bold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</p:embeddedFontLst>
  <p:custDataLst>
    <p:tags r:id="rId16"/>
  </p:custData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fill>
          <a:solidFill>
            <a:schemeClr val="accent4">
              <a:tint val="40000"/>
            </a:schemeClr>
          </a:solidFill>
        </a:fill>
      </a:tcStyle>
    </a:band1H>
    <a:band1V>
      <a:tcStyle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6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font" Target="fonts/font1.fntdata" /><Relationship Id="rId18" Type="http://schemas.openxmlformats.org/officeDocument/2006/relationships/font" Target="fonts/font2.fntdata" /><Relationship Id="rId19" Type="http://schemas.openxmlformats.org/officeDocument/2006/relationships/font" Target="fonts/font3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4.fntdata" /><Relationship Id="rId21" Type="http://schemas.openxmlformats.org/officeDocument/2006/relationships/font" Target="fonts/font5.fntdata" /><Relationship Id="rId22" Type="http://schemas.openxmlformats.org/officeDocument/2006/relationships/font" Target="fonts/font6.fntdata" /><Relationship Id="rId23" Type="http://schemas.openxmlformats.org/officeDocument/2006/relationships/font" Target="fonts/font7.fntdata" /><Relationship Id="rId24" Type="http://schemas.openxmlformats.org/officeDocument/2006/relationships/font" Target="fonts/font8.fntdata" /><Relationship Id="rId25" Type="http://schemas.openxmlformats.org/officeDocument/2006/relationships/font" Target="fonts/font9.fntdata" /><Relationship Id="rId26" Type="http://schemas.openxmlformats.org/officeDocument/2006/relationships/font" Target="fonts/font10.fntdata" /><Relationship Id="rId27" Type="http://schemas.openxmlformats.org/officeDocument/2006/relationships/font" Target="fonts/font11.fntdata" /><Relationship Id="rId28" Type="http://schemas.openxmlformats.org/officeDocument/2006/relationships/font" Target="fonts/font12.fntdata" /><Relationship Id="rId29" Type="http://schemas.openxmlformats.org/officeDocument/2006/relationships/presProps" Target="presProps.xml" /><Relationship Id="rId3" Type="http://schemas.openxmlformats.org/officeDocument/2006/relationships/slide" Target="slides/slide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ABC552F-07C3-4FCE-9ADE-851F5618F3F3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8E5FCBD-986C-4E89-B98E-4E1AAEAE68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425586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6A65-99FE-4662-B7B0-0815D3BCEB9A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val="302716001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37FB-E833-31DC-BA22-C841FF3B8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6D517-58DB-EC93-6731-2E168D67D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E74E-9942-D175-E09B-959D03FC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0BB86-D09D-5109-0540-8891643E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77024-77DB-C89C-8B3D-2A670B50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1631139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0A19-15C4-2AB8-DDA7-FB0FD3D4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01268-F785-DFEA-2139-199475FE3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0848-ACA7-BA2D-E9A5-81984A3A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ADAA6-D058-20C8-E3B3-6338244B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7478E-9A8E-B5AF-146F-471AF54D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16476903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9B83C-4D83-1CB2-624A-B3D726CAF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5269E-DF26-3A65-C9F1-A669F78B8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81396-E4FD-9578-DF90-9943F28F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23D0A-88F8-02A9-2434-C96EBCC1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8CA5A-A840-B25A-F5D8-9CD0AABD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14609841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CBDB-B92B-EEB6-0D67-3761A548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5C6F1-A5B6-DBC6-B1DB-F4D50B06B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E593-5BC0-E099-42F2-A4EEFC23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E0E7-6E52-F356-0793-8D2FB629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FFEC-6E7D-83E4-5BEE-5A0000DA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138496599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9DF-605E-D7D7-824F-8EDE48AB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DD05B-CA33-34F7-82DE-91654E699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8CFE3-D009-04CB-8C23-E7DD4931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148C2-B9D8-BB5B-7B74-BB19FBA1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7B60-4BDF-E2B0-D93C-F7F30930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17180661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8B8B-0BDA-AA31-F77D-90BAE268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305A-A8E4-2AE6-02DB-171CDFF5F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D6019-21EE-F851-B4D2-9EDE2424C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1D77-FD02-6D3C-BA60-1B0A67C1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D4A9-2544-A5A8-3A98-3EFFEC40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70A58-2DA4-B440-4415-00404915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163112160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F06C-B437-84B6-EF76-DEB09987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D75A3-E611-2BDA-E0D3-53341DDF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25413-4CF3-0E8E-C00D-F61DA5945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2C88B-A346-714B-672E-75C011F93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DAF23-107A-6BD2-4A56-1E71DF9CE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407F5-C13D-3328-AD91-BEAA3512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7B67C-FE28-55B6-9AA6-CF5A12F2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7FA44-D980-35DD-49ED-891F3E79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40569322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41A3-C6D5-61E5-893F-00A0373A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42627-8BE3-1CC5-F8E6-4A6D45C5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67FDA-5640-E19A-68BC-EED9AB0F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6D394-C2C1-F3A9-F0ED-B9BD60F1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60885982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BC6C5-12CB-C17E-9725-C09C2A8A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8A3B7-DD40-BCEC-1B0C-93C4947C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62FF-BEDA-93BC-6055-28EF2CBD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162412126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4465-DF16-0C9B-84B6-0BFD909D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86D40-4E61-E242-A89C-FBD9FD4A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F9490-7B2E-F94E-A4E9-39FDBDCDA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AE374-4519-A766-1A88-55D28ADD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E27F7-2CF7-7BD4-42D6-F9594F7A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167F0-BBA8-CB74-3480-4BC0BB89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282042280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C352-FCCE-0DBC-BAB7-2F347A6E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D0543-F6F9-160C-CB14-B6B4EAE77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99C62-A802-6383-EA21-EF576A323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9A3DB-BDDB-F919-5818-7A9A673F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DCE07-A5D8-9F24-BA05-1D0D98BD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2D7D7-77E1-5516-6D3A-F94860C9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195912853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184FA-E6CF-011F-AD15-0022B354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0DA53-F193-557F-C2F7-279E61AB2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C62B-6792-CE7E-5A7A-7E6797295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4B91-79B1-4116-850A-CA6B79A0DB30}" type="datetimeFigureOut">
              <a:rPr lang="fa-IR" smtClean="0"/>
              <a:t>23/11/1446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5A15A-8667-D180-ACFC-F34B50749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66A5-28FF-B948-85F5-3156C9DA0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val="289535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CE27AA-347E-A821-1D0B-75C2ABE54EB2}"/>
              </a:ext>
            </a:extLst>
          </p:cNvPr>
          <p:cNvSpPr/>
          <p:nvPr/>
        </p:nvSpPr>
        <p:spPr>
          <a:xfrm>
            <a:off x="3415004" y="3228393"/>
            <a:ext cx="6512768" cy="10077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800" b="1">
                <a:solidFill>
                  <a:schemeClr val="bg1"/>
                </a:solidFill>
                <a:cs typeface="2  Badr" panose="00000400000000000000" pitchFamily="2" charset="-78"/>
              </a:rPr>
              <a:t>نام و نام خانوادگی:</a:t>
            </a:r>
            <a:endParaRPr lang="en-US" sz="2800" b="1">
              <a:solidFill>
                <a:schemeClr val="bg1"/>
              </a:solidFill>
              <a:cs typeface="2  Badr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070754-E519-CDA4-D2BE-716D9674CB70}"/>
              </a:ext>
            </a:extLst>
          </p:cNvPr>
          <p:cNvSpPr/>
          <p:nvPr/>
        </p:nvSpPr>
        <p:spPr>
          <a:xfrm>
            <a:off x="2136710" y="4329406"/>
            <a:ext cx="6438123" cy="10077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>
                <a:cs typeface="2  Badr" panose="00000400000000000000" pitchFamily="2" charset="-78"/>
              </a:rPr>
              <a:t>عنوان طرح:</a:t>
            </a:r>
            <a:endParaRPr lang="en-US" sz="3200"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val="100447121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7E4A-25B1-E446-74FD-80C4B415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cs typeface="B Nazanin" panose="00000400000000000000" pitchFamily="2" charset="-78"/>
              </a:rPr>
              <a:t>گواه توانمندی</a:t>
            </a: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12504-40A6-BDDB-6599-9FAC72F5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200">
                <a:solidFill>
                  <a:srgbClr val="FF0000"/>
                </a:solidFill>
                <a:cs typeface="B Nazanin" panose="00000400000000000000" pitchFamily="2" charset="-78"/>
              </a:rPr>
              <a:t>حسن انجام کارها</a:t>
            </a:r>
          </a:p>
          <a:p>
            <a:pPr algn="r" rtl="1"/>
            <a:r>
              <a:rPr lang="fa-IR" sz="2200">
                <a:solidFill>
                  <a:srgbClr val="FF0000"/>
                </a:solidFill>
                <a:cs typeface="B Nazanin" panose="00000400000000000000" pitchFamily="2" charset="-78"/>
              </a:rPr>
              <a:t>صورت های مالی گذشته</a:t>
            </a:r>
          </a:p>
          <a:p>
            <a:pPr algn="r" rtl="1"/>
            <a:r>
              <a:rPr lang="fa-IR" sz="2200">
                <a:solidFill>
                  <a:srgbClr val="FF0000"/>
                </a:solidFill>
                <a:cs typeface="B Nazanin" panose="00000400000000000000" pitchFamily="2" charset="-78"/>
              </a:rPr>
              <a:t>قراردادهای گذشته یا فعلی</a:t>
            </a:r>
          </a:p>
          <a:p>
            <a:pPr algn="r" rtl="1"/>
            <a:r>
              <a:rPr lang="fa-IR" sz="2200">
                <a:solidFill>
                  <a:srgbClr val="FF0000"/>
                </a:solidFill>
                <a:cs typeface="B Nazanin" panose="00000400000000000000" pitchFamily="2" charset="-78"/>
              </a:rPr>
              <a:t>مجوزها</a:t>
            </a:r>
          </a:p>
          <a:p>
            <a:pPr algn="r" rtl="1"/>
            <a:r>
              <a:rPr lang="fa-IR" sz="2200">
                <a:solidFill>
                  <a:srgbClr val="FF0000"/>
                </a:solidFill>
                <a:cs typeface="B Nazanin" panose="00000400000000000000" pitchFamily="2" charset="-78"/>
              </a:rPr>
              <a:t>تقدیرنامه ها</a:t>
            </a:r>
          </a:p>
          <a:p>
            <a:pPr algn="r" rtl="1"/>
            <a:r>
              <a:rPr lang="fa-IR" sz="2200">
                <a:solidFill>
                  <a:srgbClr val="FF0000"/>
                </a:solidFill>
                <a:cs typeface="B Nazanin" panose="00000400000000000000" pitchFamily="2" charset="-78"/>
              </a:rPr>
              <a:t>...</a:t>
            </a:r>
          </a:p>
          <a:p>
            <a:pPr algn="r" rtl="1"/>
            <a:endParaRPr lang="en-US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val="427640125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1E3E-3B5F-E53A-C7D1-4A15E9F0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cs typeface="B Karim" panose="00000400000000000000" pitchFamily="2" charset="-78"/>
              </a:rPr>
              <a:t>تیم</a:t>
            </a:r>
            <a:endParaRPr lang="en-US">
              <a:cs typeface="B Karim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B9E8B-3ABA-0637-2BE7-7D9FEBA2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>
                <a:solidFill>
                  <a:srgbClr val="FF0000"/>
                </a:solidFill>
                <a:cs typeface="2  Karim" panose="00000400000000000000" pitchFamily="2" charset="-78"/>
              </a:rPr>
              <a:t>    معرفی اعضای کلیدی (سوابق تحصیلی و حرفه ای)</a:t>
            </a:r>
          </a:p>
          <a:p>
            <a:pPr algn="r" rtl="1"/>
            <a:r>
              <a:rPr lang="fa-IR">
                <a:solidFill>
                  <a:srgbClr val="FF0000"/>
                </a:solidFill>
                <a:cs typeface="2  Karim" panose="00000400000000000000" pitchFamily="2" charset="-78"/>
              </a:rPr>
              <a:t>    نقش هر فرد در شرکت</a:t>
            </a:r>
          </a:p>
          <a:p>
            <a:pPr algn="r" rtl="1"/>
            <a:r>
              <a:rPr lang="fa-IR">
                <a:solidFill>
                  <a:srgbClr val="FF0000"/>
                </a:solidFill>
                <a:cs typeface="2  Karim" panose="00000400000000000000" pitchFamily="2" charset="-78"/>
              </a:rPr>
              <a:t>    مشاوران یا هیئت مدیره برجسته (در صورت وجود)</a:t>
            </a:r>
          </a:p>
          <a:p>
            <a:pPr algn="r" rtl="1"/>
            <a:endParaRPr lang="en-US">
              <a:solidFill>
                <a:srgbClr val="FF0000"/>
              </a:solidFill>
              <a:cs typeface="2  Karim" panose="00000400000000000000" pitchFamily="2" charset="-78"/>
            </a:endParaRPr>
          </a:p>
        </p:txBody>
      </p:sp>
    </p:spTree>
    <p:extLst>
      <p:ext uri="{BB962C8B-B14F-4D97-AF65-F5344CB8AC3E}">
        <p14:creationId val="320018418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9D97-81E6-2D80-0E93-659F9E7E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065"/>
            <a:ext cx="10515600" cy="866633"/>
          </a:xfrm>
        </p:spPr>
        <p:txBody>
          <a:bodyPr/>
          <a:lstStyle/>
          <a:p>
            <a:pPr algn="r" rtl="1"/>
            <a:r>
              <a:rPr lang="fa-IR">
                <a:cs typeface="B Nazanin" panose="00000400000000000000" pitchFamily="2" charset="-78"/>
              </a:rPr>
              <a:t>طرح های توسعه</a:t>
            </a: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696CBF-4473-B546-4528-13AEB5FF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619"/>
            <a:ext cx="10515600" cy="2264953"/>
          </a:xfrm>
        </p:spPr>
        <p:txBody>
          <a:bodyPr/>
          <a:lstStyle/>
          <a:p>
            <a:pPr algn="r" rtl="1"/>
            <a:r>
              <a:rPr lang="fa-IR">
                <a:solidFill>
                  <a:srgbClr val="FF0000"/>
                </a:solidFill>
                <a:cs typeface="B Karim" panose="00000400000000000000" pitchFamily="2" charset="-78"/>
              </a:rPr>
              <a:t>طرح های تحقیق و توسعه فعلی شرح داده شود</a:t>
            </a:r>
          </a:p>
          <a:p>
            <a:pPr algn="r" rtl="1"/>
            <a:r>
              <a:rPr lang="fa-IR">
                <a:solidFill>
                  <a:srgbClr val="FF0000"/>
                </a:solidFill>
                <a:cs typeface="B Karim" panose="00000400000000000000" pitchFamily="2" charset="-78"/>
              </a:rPr>
              <a:t>برنامه های آتی شرکت شرح داده شود. </a:t>
            </a:r>
          </a:p>
          <a:p>
            <a:pPr algn="r" rtl="1"/>
            <a:r>
              <a:rPr lang="fa-IR">
                <a:solidFill>
                  <a:srgbClr val="FF0000"/>
                </a:solidFill>
                <a:cs typeface="B Karim" panose="00000400000000000000" pitchFamily="2" charset="-78"/>
              </a:rPr>
              <a:t>چشم انداز 10 ساله شرکت ترسیم شود.</a:t>
            </a:r>
            <a:endParaRPr lang="en-US">
              <a:solidFill>
                <a:srgbClr val="FF0000"/>
              </a:solidFill>
              <a:cs typeface="B Karim" panose="00000400000000000000" pitchFamily="2" charset="-78"/>
            </a:endParaRPr>
          </a:p>
        </p:txBody>
      </p:sp>
    </p:spTree>
    <p:extLst>
      <p:ext uri="{BB962C8B-B14F-4D97-AF65-F5344CB8AC3E}">
        <p14:creationId val="320852347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BA9298-8D36-2385-3906-B40ACF16C57E}"/>
              </a:ext>
            </a:extLst>
          </p:cNvPr>
          <p:cNvSpPr txBox="1"/>
          <p:nvPr/>
        </p:nvSpPr>
        <p:spPr>
          <a:xfrm>
            <a:off x="6282811" y="1690688"/>
            <a:ext cx="51906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600" b="1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درخواست ها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>
                <a:solidFill>
                  <a:srgbClr val="FF0000"/>
                </a:solidFill>
                <a:cs typeface="B Nazanin" panose="00000400000000000000" pitchFamily="2" charset="-78"/>
              </a:rPr>
              <a:t>بعنوان مثال سرمایه .... تومان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>
                <a:solidFill>
                  <a:srgbClr val="FF0000"/>
                </a:solidFill>
                <a:cs typeface="B Nazanin" panose="00000400000000000000" pitchFamily="2" charset="-78"/>
              </a:rPr>
              <a:t>تسهیلات ....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>
                <a:solidFill>
                  <a:srgbClr val="FF0000"/>
                </a:solidFill>
                <a:cs typeface="B Nazanin" panose="00000400000000000000" pitchFamily="2" charset="-78"/>
              </a:rPr>
              <a:t>تسهیل اخذ مجوز .....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>
                <a:solidFill>
                  <a:srgbClr val="FF0000"/>
                </a:solidFill>
                <a:cs typeface="B Nazanin" panose="00000400000000000000" pitchFamily="2" charset="-78"/>
              </a:rPr>
              <a:t>ارائه فضای تولید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>
                <a:solidFill>
                  <a:srgbClr val="FF0000"/>
                </a:solidFill>
                <a:cs typeface="B Nazanin" panose="00000400000000000000" pitchFamily="2" charset="-78"/>
              </a:rPr>
              <a:t>سایر درخواست ها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2AD00-ECEA-887A-C7D4-64D049F86163}"/>
              </a:ext>
            </a:extLst>
          </p:cNvPr>
          <p:cNvSpPr txBox="1"/>
          <p:nvPr/>
        </p:nvSpPr>
        <p:spPr>
          <a:xfrm>
            <a:off x="7340790" y="4834298"/>
            <a:ext cx="42188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4400" b="1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با تشکر از توجه شما</a:t>
            </a:r>
            <a:endParaRPr lang="en-US" sz="440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val="283437999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859-0FD9-6F8B-9694-2231C5E4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>
                <a:cs typeface="B Nazanin" panose="00000400000000000000" pitchFamily="2" charset="-78"/>
              </a:rPr>
              <a:t>مسئله</a:t>
            </a: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2367-48DB-8F02-ACA6-BFAA3330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555"/>
            <a:ext cx="10515600" cy="3002749"/>
          </a:xfrm>
        </p:spPr>
        <p:txBody>
          <a:bodyPr>
            <a:normAutofit/>
          </a:bodyPr>
          <a:lstStyle/>
          <a:p>
            <a:pPr marL="800100" lvl="1" indent="0" algn="r" rtl="1">
              <a:buNone/>
            </a:pPr>
            <a:endParaRPr lang="fa-IR" sz="2000">
              <a:cs typeface="B Nazanin" panose="00000400000000000000" pitchFamily="2" charset="-78"/>
            </a:endParaRPr>
          </a:p>
          <a:p>
            <a:pPr algn="r" rtl="1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در این بخش باید مسئله یا نیاز اصلی که محصول یا خدمات شما منجر به رفع آن می شود را توضیح دهید. </a:t>
            </a:r>
          </a:p>
          <a:p>
            <a:pPr algn="r" rtl="1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از آمار و داده هایی که اهمیت مسئله را نشان دهد استفاده کنید.</a:t>
            </a:r>
          </a:p>
          <a:p>
            <a:pPr algn="r" rtl="1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نقاط ضعف راه حل های موجود را ذکر کنید. </a:t>
            </a:r>
          </a:p>
          <a:p>
            <a:pPr algn="r" rtl="1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هدف از این بخش، نشان داده اهمیت طرح شما می باشد. </a:t>
            </a:r>
          </a:p>
          <a:p>
            <a:pPr marL="0" indent="0" algn="r" rtl="1">
              <a:buNone/>
            </a:pPr>
            <a:endParaRPr lang="en-US" sz="240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val="31906501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70FE-FF6D-6A34-BAC5-1B238D29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>
                <a:cs typeface="B Nazanin" panose="00000400000000000000" pitchFamily="2" charset="-78"/>
              </a:rPr>
              <a:t>راه حل / محصول</a:t>
            </a: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5BFC-D0D6-3213-ECDF-5AAC1FC9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98"/>
            <a:ext cx="10515600" cy="2130060"/>
          </a:xfrm>
        </p:spPr>
        <p:txBody>
          <a:bodyPr>
            <a:normAutofit/>
          </a:bodyPr>
          <a:lstStyle/>
          <a:p>
            <a:pPr algn="r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توضیح دهید که محصول یا خدمت شما چگونه مشکل شناسایی‌شده را حل می‌کند.</a:t>
            </a:r>
          </a:p>
          <a:p>
            <a:pPr algn="r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باید نشان دهید که راه‌حل شما منحصر‌به‌فرد است و مزیتی رقابتی دارد.</a:t>
            </a:r>
          </a:p>
          <a:p>
            <a:pPr algn="r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سطح آمادگی محصول خود را شرح دهید (تحقیقات، نمونه آزمایشگاهی، نمونه واقعی، تست در بازار، فروش جزئی، دارای سهم از بازار)</a:t>
            </a:r>
          </a:p>
          <a:p>
            <a:pPr algn="r"/>
            <a:endParaRPr lang="fa-IR" sz="240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en-US" sz="24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val="120022147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4027-3603-4832-7A71-AFC8E519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cs typeface="B Nazanin" panose="00000400000000000000" pitchFamily="2" charset="-78"/>
              </a:rPr>
              <a:t>بازار</a:t>
            </a: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1535-FC6D-8182-6B91-ADC9271D4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 indent="-285750" algn="r" rtl="1">
              <a:lnSpc>
                <a:spcPct val="150000"/>
              </a:lnSpc>
              <a:spcBef>
                <a:spcPct val="0"/>
              </a:spcBef>
            </a:pP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143000" lvl="1" algn="r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"/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143000" lvl="1" algn="r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"/>
            </a:pPr>
            <a:endParaRPr lang="fa-IR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32E73D-5963-917D-7E29-3C32E84DCA7C}"/>
              </a:ext>
            </a:extLst>
          </p:cNvPr>
          <p:cNvSpPr txBox="1"/>
          <p:nvPr/>
        </p:nvSpPr>
        <p:spPr>
          <a:xfrm>
            <a:off x="838200" y="1538298"/>
            <a:ext cx="10515600" cy="45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    حجم بازار </a:t>
            </a:r>
            <a:r>
              <a:rPr lang="en-US" sz="2400">
                <a:solidFill>
                  <a:srgbClr val="FF0000"/>
                </a:solidFill>
                <a:cs typeface="B Nazanin" panose="00000400000000000000" pitchFamily="2" charset="-78"/>
              </a:rPr>
              <a:t>(TAM, SAM, SOM)</a:t>
            </a:r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 را شرح دهید.</a:t>
            </a:r>
          </a:p>
          <a:p>
            <a:pPr algn="just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    آیا بازار رشد دارد؟ شرح دهید.</a:t>
            </a:r>
            <a:endParaRPr lang="en-US" sz="240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"/>
            <a:r>
              <a:rPr lang="en-US" sz="2400">
                <a:solidFill>
                  <a:srgbClr val="FF0000"/>
                </a:solidFill>
                <a:cs typeface="B Nazanin" panose="00000400000000000000" pitchFamily="2" charset="-78"/>
              </a:rPr>
              <a:t>    </a:t>
            </a:r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تحلیل مشتریان هدف را ارائه دهید.</a:t>
            </a:r>
          </a:p>
          <a:p>
            <a:pPr algn="just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    استراتژی جذب مشتری (بازاریابی، فروش، مشارکتها) را شرح دهید.</a:t>
            </a:r>
          </a:p>
          <a:p>
            <a:pPr algn="just"/>
            <a:endParaRPr lang="fa-IR" sz="240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endParaRPr lang="en-US" sz="24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val="38875647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6AB-3CCA-B9DB-5CE7-96E8A0E4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cs typeface="B Nazanin" panose="00000400000000000000" pitchFamily="2" charset="-78"/>
              </a:rPr>
              <a:t>رقبا</a:t>
            </a: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0598-5DCB-6A08-95BA-E4F6984F3DDA}"/>
              </a:ext>
            </a:extLst>
          </p:cNvPr>
          <p:cNvSpPr txBox="1"/>
          <p:nvPr/>
        </p:nvSpPr>
        <p:spPr>
          <a:xfrm>
            <a:off x="838200" y="1538298"/>
            <a:ext cx="10515600" cy="45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    فهرستی از رقبا داخلی و خارجی (وارد کنندگان) را معرفی کنید. </a:t>
            </a:r>
          </a:p>
          <a:p>
            <a:pPr algn="just"/>
            <a:r>
              <a:rPr lang="fa-IR" sz="2400">
                <a:solidFill>
                  <a:srgbClr val="FF0000"/>
                </a:solidFill>
                <a:cs typeface="B Nazanin" panose="00000400000000000000" pitchFamily="2" charset="-78"/>
              </a:rPr>
              <a:t>در قالب جدولی مزیت ها و ویژگی های هر رقیب و مزیت خود در مقایسه با رقبا را شرح دهید (از نظر کیفیت، قیمت یا سایر پارامترها)</a:t>
            </a:r>
          </a:p>
          <a:p>
            <a:pPr algn="just"/>
            <a:endParaRPr lang="fa-IR" sz="240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endParaRPr lang="en-US" sz="24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val="273430987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4027-3603-4832-7A71-AFC8E519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cs typeface="B Nazanin" panose="00000400000000000000" pitchFamily="2" charset="-78"/>
              </a:rPr>
              <a:t>بازار</a:t>
            </a:r>
            <a:endParaRPr lang="en-US">
              <a:cs typeface="B Nazanin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CF44F8-F128-2006-B055-4DDC7B004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1963571473"/>
              </p:ext>
            </p:extLst>
          </p:nvPr>
        </p:nvGraphicFramePr>
        <p:xfrm>
          <a:off x="1211425" y="1745815"/>
          <a:ext cx="9931403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3406">
                  <a:extLst>
                    <a:ext uri="{9D8B030D-6E8A-4147-A177-3AD203B41FA5}">
                      <a16:colId xmlns:a16="http://schemas.microsoft.com/office/drawing/2014/main" val="1388640439"/>
                    </a:ext>
                  </a:extLst>
                </a:gridCol>
                <a:gridCol w="1133406">
                  <a:extLst>
                    <a:ext uri="{9D8B030D-6E8A-4147-A177-3AD203B41FA5}">
                      <a16:colId xmlns:a16="http://schemas.microsoft.com/office/drawing/2014/main" val="943431887"/>
                    </a:ext>
                  </a:extLst>
                </a:gridCol>
                <a:gridCol w="1133406">
                  <a:extLst>
                    <a:ext uri="{9D8B030D-6E8A-4147-A177-3AD203B41FA5}">
                      <a16:colId xmlns:a16="http://schemas.microsoft.com/office/drawing/2014/main" val="3415896421"/>
                    </a:ext>
                  </a:extLst>
                </a:gridCol>
                <a:gridCol w="1133406">
                  <a:extLst>
                    <a:ext uri="{9D8B030D-6E8A-4147-A177-3AD203B41FA5}">
                      <a16:colId xmlns:a16="http://schemas.microsoft.com/office/drawing/2014/main" val="1097956515"/>
                    </a:ext>
                  </a:extLst>
                </a:gridCol>
                <a:gridCol w="1133406">
                  <a:extLst>
                    <a:ext uri="{9D8B030D-6E8A-4147-A177-3AD203B41FA5}">
                      <a16:colId xmlns:a16="http://schemas.microsoft.com/office/drawing/2014/main" val="2861780200"/>
                    </a:ext>
                  </a:extLst>
                </a:gridCol>
                <a:gridCol w="4264373">
                  <a:extLst>
                    <a:ext uri="{9D8B030D-6E8A-4147-A177-3AD203B41FA5}">
                      <a16:colId xmlns:a16="http://schemas.microsoft.com/office/drawing/2014/main" val="343105088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پنجم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چهارم 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سوم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دوم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اول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نام محصول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8117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محصول 1</a:t>
                      </a:r>
                      <a:endParaRPr lang="en-US" sz="16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6866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محصول 2</a:t>
                      </a:r>
                      <a:endParaRPr lang="en-US" sz="16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696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682298-A74C-00F8-B296-01F212C41258}"/>
              </a:ext>
            </a:extLst>
          </p:cNvPr>
          <p:cNvSpPr txBox="1"/>
          <p:nvPr/>
        </p:nvSpPr>
        <p:spPr>
          <a:xfrm>
            <a:off x="4336026" y="3815000"/>
            <a:ext cx="394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هدف، دریافت </a:t>
            </a:r>
            <a:r>
              <a:rPr lang="fa-IR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؟؟؟؟ درصد </a:t>
            </a:r>
            <a:r>
              <a:rPr lang="fa-IR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بازار می باشد.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F4487-0F0E-BD20-F7E7-D5DDEC233B27}"/>
              </a:ext>
            </a:extLst>
          </p:cNvPr>
          <p:cNvSpPr txBox="1"/>
          <p:nvPr/>
        </p:nvSpPr>
        <p:spPr>
          <a:xfrm>
            <a:off x="1049172" y="2892664"/>
            <a:ext cx="6341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kern="12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در جدول شرح دهید که می خواهید برای هر محصول این طرح می خواهید در طی 5 سال آتی، چه میزان فروش داشته باشد. </a:t>
            </a:r>
            <a:endParaRPr lang="en-US" sz="1800" kern="1200">
              <a:solidFill>
                <a:srgbClr val="FF0000"/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val="179528671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97E6-3376-54B8-66C8-7F34B910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287"/>
            <a:ext cx="10515600" cy="866633"/>
          </a:xfrm>
        </p:spPr>
        <p:txBody>
          <a:bodyPr/>
          <a:lstStyle/>
          <a:p>
            <a:pPr algn="r" rtl="1"/>
            <a:r>
              <a:rPr lang="fa-IR">
                <a:cs typeface="B Karim" panose="00000400000000000000" pitchFamily="2" charset="-78"/>
              </a:rPr>
              <a:t>برآورد سرمایه گذاری مورد نیاز</a:t>
            </a:r>
            <a:endParaRPr lang="en-US">
              <a:cs typeface="B Karim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572CC9-D582-7CC9-8DB3-BD3196F19221}"/>
              </a:ext>
            </a:extLst>
          </p:cNvPr>
          <p:cNvGraphicFramePr>
            <a:graphicFrameLocks noGrp="1"/>
          </p:cNvGraphicFramePr>
          <p:nvPr/>
        </p:nvGraphicFramePr>
        <p:xfrm>
          <a:off x="1678846" y="1525920"/>
          <a:ext cx="9118889" cy="2324759"/>
        </p:xfrm>
        <a:graphic>
          <a:graphicData uri="http://schemas.openxmlformats.org/drawingml/2006/table">
            <a:tbl>
              <a:tblPr rtl="1"/>
              <a:tblGrid>
                <a:gridCol w="3464040">
                  <a:extLst>
                    <a:ext uri="{9D8B030D-6E8A-4147-A177-3AD203B41FA5}">
                      <a16:colId xmlns:a16="http://schemas.microsoft.com/office/drawing/2014/main" val="1167375596"/>
                    </a:ext>
                  </a:extLst>
                </a:gridCol>
                <a:gridCol w="2807451">
                  <a:extLst>
                    <a:ext uri="{9D8B030D-6E8A-4147-A177-3AD203B41FA5}">
                      <a16:colId xmlns:a16="http://schemas.microsoft.com/office/drawing/2014/main" val="3139683001"/>
                    </a:ext>
                  </a:extLst>
                </a:gridCol>
                <a:gridCol w="2847398">
                  <a:extLst>
                    <a:ext uri="{9D8B030D-6E8A-4147-A177-3AD203B41FA5}">
                      <a16:colId xmlns:a16="http://schemas.microsoft.com/office/drawing/2014/main" val="1100334220"/>
                    </a:ext>
                  </a:extLst>
                </a:gridCol>
              </a:tblGrid>
              <a:tr h="465646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منابع موجود(میلیارد تومان)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منابع مورد نیاز </a:t>
                      </a:r>
                      <a:r>
                        <a:rPr lang="fa-IR" sz="1600" b="1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(میلیارد تومان)</a:t>
                      </a: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34416"/>
                  </a:ext>
                </a:extLst>
              </a:tr>
              <a:tr h="359376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محل تولید (ساختمان، زمین، تاسیسات و ...)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4244"/>
                  </a:ext>
                </a:extLst>
              </a:tr>
              <a:tr h="366923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ماشین آلات  و تجهیزات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024961"/>
                  </a:ext>
                </a:extLst>
              </a:tr>
              <a:tr h="366923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سرمایه در گردش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397415"/>
                  </a:ext>
                </a:extLst>
              </a:tr>
              <a:tr h="398968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a-IR" sz="1600" b="1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سایر هزینه ها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102309"/>
                  </a:ext>
                </a:extLst>
              </a:tr>
              <a:tr h="366923">
                <a:tc>
                  <a:txBody>
                    <a:bodyPr vert="horz" wrap="square"/>
                    <a:lstStyle/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 منابع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5278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5210E9-8B96-E2D5-443C-4E0C23CEF78B}"/>
              </a:ext>
            </a:extLst>
          </p:cNvPr>
          <p:cNvGraphicFramePr>
            <a:graphicFrameLocks noGrp="1"/>
          </p:cNvGraphicFramePr>
          <p:nvPr/>
        </p:nvGraphicFramePr>
        <p:xfrm>
          <a:off x="4475585" y="4035845"/>
          <a:ext cx="6322149" cy="1345382"/>
        </p:xfrm>
        <a:graphic>
          <a:graphicData uri="http://schemas.openxmlformats.org/drawingml/2006/table">
            <a:tbl>
              <a:tblPr rtl="1"/>
              <a:tblGrid>
                <a:gridCol w="3450823">
                  <a:extLst>
                    <a:ext uri="{9D8B030D-6E8A-4147-A177-3AD203B41FA5}">
                      <a16:colId xmlns:a16="http://schemas.microsoft.com/office/drawing/2014/main" val="1167375596"/>
                    </a:ext>
                  </a:extLst>
                </a:gridCol>
                <a:gridCol w="2871326">
                  <a:extLst>
                    <a:ext uri="{9D8B030D-6E8A-4147-A177-3AD203B41FA5}">
                      <a16:colId xmlns:a16="http://schemas.microsoft.com/office/drawing/2014/main" val="1100334220"/>
                    </a:ext>
                  </a:extLst>
                </a:gridCol>
              </a:tblGrid>
              <a:tr h="611538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ارزش ریالی (میلیارد تومان)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34416"/>
                  </a:ext>
                </a:extLst>
              </a:tr>
              <a:tr h="366922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ارزش ادعایی دارایی نامشهود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035456"/>
                  </a:ext>
                </a:extLst>
              </a:tr>
              <a:tr h="366922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 آورده نقدی مورد انتظار از سرمایه گذار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77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268060576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F7A7-9B82-B468-277C-222ADCB0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cs typeface="B Karim" panose="00000400000000000000" pitchFamily="2" charset="-78"/>
              </a:rPr>
              <a:t>هزینه های جاری</a:t>
            </a:r>
            <a:endParaRPr lang="en-US">
              <a:cs typeface="B Karim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4DE2A9-1A85-DDF0-81B0-4770BBADC59B}"/>
              </a:ext>
            </a:extLst>
          </p:cNvPr>
          <p:cNvGraphicFramePr>
            <a:graphicFrameLocks noGrp="1"/>
          </p:cNvGraphicFramePr>
          <p:nvPr/>
        </p:nvGraphicFramePr>
        <p:xfrm>
          <a:off x="6418006" y="1863206"/>
          <a:ext cx="4316847" cy="2172231"/>
        </p:xfrm>
        <a:graphic>
          <a:graphicData uri="http://schemas.openxmlformats.org/drawingml/2006/table">
            <a:tbl>
              <a:tblPr firstRow="1" bandRow="1"/>
              <a:tblGrid>
                <a:gridCol w="2362200">
                  <a:extLst>
                    <a:ext uri="{9D8B030D-6E8A-4147-A177-3AD203B41FA5}">
                      <a16:colId xmlns:a16="http://schemas.microsoft.com/office/drawing/2014/main" val="2708599073"/>
                    </a:ext>
                  </a:extLst>
                </a:gridCol>
                <a:gridCol w="1954647">
                  <a:extLst>
                    <a:ext uri="{9D8B030D-6E8A-4147-A177-3AD203B41FA5}">
                      <a16:colId xmlns:a16="http://schemas.microsoft.com/office/drawing/2014/main" val="3701809436"/>
                    </a:ext>
                  </a:extLst>
                </a:gridCol>
              </a:tblGrid>
              <a:tr h="475792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مبلغ (میلیارد تومان)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هزینه های جاری سال اول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9971"/>
                  </a:ext>
                </a:extLst>
              </a:tr>
              <a:tr h="268337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مواد اولیه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47914"/>
                  </a:ext>
                </a:extLst>
              </a:tr>
              <a:tr h="441455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rtl="1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حقوق و دستمزد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703663"/>
                  </a:ext>
                </a:extLst>
              </a:tr>
              <a:tr h="396147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سایر هزینه ها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69390"/>
                  </a:ext>
                </a:extLst>
              </a:tr>
              <a:tr h="375297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جمع هزینه ها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639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7C4A7A-7658-1BFE-15AE-2457E2998BC0}"/>
              </a:ext>
            </a:extLst>
          </p:cNvPr>
          <p:cNvGraphicFramePr>
            <a:graphicFrameLocks noGrp="1"/>
          </p:cNvGraphicFramePr>
          <p:nvPr/>
        </p:nvGraphicFramePr>
        <p:xfrm>
          <a:off x="1160206" y="1863206"/>
          <a:ext cx="4935794" cy="2291393"/>
        </p:xfrm>
        <a:graphic>
          <a:graphicData uri="http://schemas.openxmlformats.org/drawingml/2006/table">
            <a:tbl>
              <a:tblPr firstRow="1" bandRow="1"/>
              <a:tblGrid>
                <a:gridCol w="2012315">
                  <a:extLst>
                    <a:ext uri="{9D8B030D-6E8A-4147-A177-3AD203B41FA5}">
                      <a16:colId xmlns:a16="http://schemas.microsoft.com/office/drawing/2014/main" val="2708599073"/>
                    </a:ext>
                  </a:extLst>
                </a:gridCol>
                <a:gridCol w="2923479">
                  <a:extLst>
                    <a:ext uri="{9D8B030D-6E8A-4147-A177-3AD203B41FA5}">
                      <a16:colId xmlns:a16="http://schemas.microsoft.com/office/drawing/2014/main" val="3701809436"/>
                    </a:ext>
                  </a:extLst>
                </a:gridCol>
              </a:tblGrid>
              <a:tr h="475792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مدت زمان (ماه)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9971"/>
                  </a:ext>
                </a:extLst>
              </a:tr>
              <a:tr h="268337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مدت زمان لازم از سفارش مواد اولیه تا تبدیل شدن به محصول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47914"/>
                  </a:ext>
                </a:extLst>
              </a:tr>
              <a:tr h="441455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rtl="1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مدت زمان لازم برای فروش محصول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703663"/>
                  </a:ext>
                </a:extLst>
              </a:tr>
              <a:tr h="396147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مدت زمان لازم برای وصول مطالبات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69390"/>
                  </a:ext>
                </a:extLst>
              </a:tr>
              <a:tr h="375297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جمع کل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6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42522497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03E37F7D-D485-6E60-ADBC-2C7662742F5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73A4-F0FE-3D92-9A8F-72DB859D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cs typeface="B Nazanin" panose="00000400000000000000" pitchFamily="2" charset="-78"/>
              </a:rPr>
              <a:t>جریان نقدینگی</a:t>
            </a:r>
            <a:endParaRPr lang="en-US">
              <a:cs typeface="B Nazanin" panose="00000400000000000000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0B9D92-05ED-E76C-4D6F-64484DC80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2682164957"/>
              </p:ext>
            </p:extLst>
          </p:nvPr>
        </p:nvGraphicFramePr>
        <p:xfrm>
          <a:off x="1100024" y="4124403"/>
          <a:ext cx="5840546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48547">
                  <a:extLst>
                    <a:ext uri="{9D8B030D-6E8A-4147-A177-3AD203B41FA5}">
                      <a16:colId xmlns:a16="http://schemas.microsoft.com/office/drawing/2014/main" val="2319628094"/>
                    </a:ext>
                  </a:extLst>
                </a:gridCol>
                <a:gridCol w="3291999">
                  <a:extLst>
                    <a:ext uri="{9D8B030D-6E8A-4147-A177-3AD203B41FA5}">
                      <a16:colId xmlns:a16="http://schemas.microsoft.com/office/drawing/2014/main" val="343105088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مبلغ (میلیارد تومان)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شرح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8117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endParaRPr lang="en-US" sz="18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جمع کل هزینه ثابت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6866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endParaRPr lang="en-US" sz="18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سرمایه درگردش سال اول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5617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endParaRPr lang="en-US" sz="18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دارایی نامشهود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11701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endParaRPr lang="en-US" sz="18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جمع کل سرمایه گذاری مورد نیاز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4209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C263C-B40C-FBA8-9E35-1DD7B876061B}"/>
              </a:ext>
            </a:extLst>
          </p:cNvPr>
          <p:cNvGraphicFramePr>
            <a:graphicFrameLocks noGrp="1"/>
          </p:cNvGraphicFramePr>
          <p:nvPr/>
        </p:nvGraphicFramePr>
        <p:xfrm>
          <a:off x="1100024" y="1769398"/>
          <a:ext cx="9786715" cy="2208800"/>
        </p:xfrm>
        <a:graphic>
          <a:graphicData uri="http://schemas.openxmlformats.org/drawingml/2006/table">
            <a:tbl>
              <a:tblPr firstRow="1" bandRow="1"/>
              <a:tblGrid>
                <a:gridCol w="1494438">
                  <a:extLst>
                    <a:ext uri="{9D8B030D-6E8A-4147-A177-3AD203B41FA5}">
                      <a16:colId xmlns:a16="http://schemas.microsoft.com/office/drawing/2014/main" val="2912817833"/>
                    </a:ext>
                  </a:extLst>
                </a:gridCol>
                <a:gridCol w="1409042">
                  <a:extLst>
                    <a:ext uri="{9D8B030D-6E8A-4147-A177-3AD203B41FA5}">
                      <a16:colId xmlns:a16="http://schemas.microsoft.com/office/drawing/2014/main" val="1333944264"/>
                    </a:ext>
                  </a:extLst>
                </a:gridCol>
                <a:gridCol w="1421228">
                  <a:extLst>
                    <a:ext uri="{9D8B030D-6E8A-4147-A177-3AD203B41FA5}">
                      <a16:colId xmlns:a16="http://schemas.microsoft.com/office/drawing/2014/main" val="2760894809"/>
                    </a:ext>
                  </a:extLst>
                </a:gridCol>
                <a:gridCol w="1687203">
                  <a:extLst>
                    <a:ext uri="{9D8B030D-6E8A-4147-A177-3AD203B41FA5}">
                      <a16:colId xmlns:a16="http://schemas.microsoft.com/office/drawing/2014/main" val="3395467070"/>
                    </a:ext>
                  </a:extLst>
                </a:gridCol>
                <a:gridCol w="1538981">
                  <a:extLst>
                    <a:ext uri="{9D8B030D-6E8A-4147-A177-3AD203B41FA5}">
                      <a16:colId xmlns:a16="http://schemas.microsoft.com/office/drawing/2014/main" val="2708599073"/>
                    </a:ext>
                  </a:extLst>
                </a:gridCol>
                <a:gridCol w="2235823">
                  <a:extLst>
                    <a:ext uri="{9D8B030D-6E8A-4147-A177-3AD203B41FA5}">
                      <a16:colId xmlns:a16="http://schemas.microsoft.com/office/drawing/2014/main" val="3701809436"/>
                    </a:ext>
                  </a:extLst>
                </a:gridCol>
              </a:tblGrid>
              <a:tr h="475792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پنجم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چهارم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سوم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دوم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اول 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شرح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9971"/>
                  </a:ext>
                </a:extLst>
              </a:tr>
              <a:tr h="268337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درآمد حاصل از فروش 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47914"/>
                  </a:ext>
                </a:extLst>
              </a:tr>
              <a:tr h="441455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rtl="1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هزینه های جاری سالانه (عملیاتی و عمومی و اداری)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703663"/>
                  </a:ext>
                </a:extLst>
              </a:tr>
              <a:tr h="396147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مالیات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69390"/>
                  </a:ext>
                </a:extLst>
              </a:tr>
              <a:tr h="375297"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سود(زیان) خالص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6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64169276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33"/>
  <p:tag name="AS_OS" val="Microsoft Windows NT 10.0.20348.0"/>
  <p:tag name="AS_RELEASE_DATE" val="2025.01.14"/>
  <p:tag name="AS_TITLE" val="Aspose.Slides for .NET6"/>
  <p:tag name="AS_VERSION" val="25.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Times New Roman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47</Paragraphs>
  <Slides>13</Slides>
  <Notes>1</Notes>
  <TotalTime>26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5">
      <vt:lpstr>Arial</vt:lpstr>
      <vt:lpstr>Calibri Light</vt:lpstr>
      <vt:lpstr>Calibri</vt:lpstr>
      <vt:lpstr>2  Badr</vt:lpstr>
      <vt:lpstr>B Nazanin</vt:lpstr>
      <vt:lpstr>Times New Roman</vt:lpstr>
      <vt:lpstr>Wingdings</vt:lpstr>
      <vt:lpstr>B Yekan</vt:lpstr>
      <vt:lpstr>B Karim</vt:lpstr>
      <vt:lpstr>Corbel</vt:lpstr>
      <vt:lpstr>2  Karim</vt:lpstr>
      <vt:lpstr>Office Theme</vt:lpstr>
      <vt:lpstr>PowerPoint Presentation</vt:lpstr>
      <vt:lpstr>مسئله</vt:lpstr>
      <vt:lpstr>راه حل / محصول</vt:lpstr>
      <vt:lpstr>بازار</vt:lpstr>
      <vt:lpstr>رقبا</vt:lpstr>
      <vt:lpstr>بازار</vt:lpstr>
      <vt:lpstr>برآورد سرمایه گذاری مورد نیاز</vt:lpstr>
      <vt:lpstr>هزینه های جاری</vt:lpstr>
      <vt:lpstr>جریان نقدینگی</vt:lpstr>
      <vt:lpstr>گواه توانمندی</vt:lpstr>
      <vt:lpstr>تیم</vt:lpstr>
      <vt:lpstr>طرح های توسعه</vt:lpstr>
      <vt:lpstr>PowerPoint Presentation</vt:lpstr>
    </vt:vector>
  </TitlesOfParts>
  <LinksUpToDate>0</LinksUpToDate>
  <SharedDoc>0</SharedDoc>
  <HyperlinksChanged>0</HyperlinksChanged>
  <Application>Aspose.Slides for .NET</Application>
  <AppVersion>25.0100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Fatemeh Rad</dc:creator>
  <cp:lastModifiedBy>mr.Ghanad</cp:lastModifiedBy>
  <cp:revision>6</cp:revision>
  <dcterms:created xsi:type="dcterms:W3CDTF">2025-05-12T08:10:16Z</dcterms:created>
  <dcterms:modified xsi:type="dcterms:W3CDTF">2025-05-20T09:05:10Z</dcterms:modified>
</cp:coreProperties>
</file>